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1"/>
  </p:notesMasterIdLst>
  <p:sldIdLst>
    <p:sldId id="256" r:id="rId2"/>
    <p:sldId id="269" r:id="rId3"/>
    <p:sldId id="330" r:id="rId4"/>
    <p:sldId id="257" r:id="rId5"/>
    <p:sldId id="258" r:id="rId6"/>
    <p:sldId id="331" r:id="rId7"/>
    <p:sldId id="332" r:id="rId8"/>
    <p:sldId id="259" r:id="rId9"/>
    <p:sldId id="260" r:id="rId10"/>
    <p:sldId id="261" r:id="rId11"/>
    <p:sldId id="262" r:id="rId12"/>
    <p:sldId id="300" r:id="rId13"/>
    <p:sldId id="296" r:id="rId14"/>
    <p:sldId id="301" r:id="rId15"/>
    <p:sldId id="304" r:id="rId16"/>
    <p:sldId id="302" r:id="rId17"/>
    <p:sldId id="303" r:id="rId18"/>
    <p:sldId id="305" r:id="rId19"/>
    <p:sldId id="298" r:id="rId20"/>
    <p:sldId id="306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07" r:id="rId30"/>
    <p:sldId id="316" r:id="rId31"/>
    <p:sldId id="317" r:id="rId32"/>
    <p:sldId id="318" r:id="rId33"/>
    <p:sldId id="299" r:id="rId34"/>
    <p:sldId id="319" r:id="rId35"/>
    <p:sldId id="324" r:id="rId36"/>
    <p:sldId id="322" r:id="rId37"/>
    <p:sldId id="325" r:id="rId38"/>
    <p:sldId id="326" r:id="rId39"/>
    <p:sldId id="327" r:id="rId40"/>
    <p:sldId id="323" r:id="rId41"/>
    <p:sldId id="287" r:id="rId42"/>
    <p:sldId id="288" r:id="rId43"/>
    <p:sldId id="281" r:id="rId44"/>
    <p:sldId id="279" r:id="rId45"/>
    <p:sldId id="289" r:id="rId46"/>
    <p:sldId id="282" r:id="rId47"/>
    <p:sldId id="280" r:id="rId48"/>
    <p:sldId id="290" r:id="rId49"/>
    <p:sldId id="283" r:id="rId50"/>
    <p:sldId id="276" r:id="rId51"/>
    <p:sldId id="292" r:id="rId52"/>
    <p:sldId id="284" r:id="rId53"/>
    <p:sldId id="277" r:id="rId54"/>
    <p:sldId id="293" r:id="rId55"/>
    <p:sldId id="285" r:id="rId56"/>
    <p:sldId id="278" r:id="rId57"/>
    <p:sldId id="294" r:id="rId58"/>
    <p:sldId id="295" r:id="rId59"/>
    <p:sldId id="286" r:id="rId60"/>
    <p:sldId id="275" r:id="rId61"/>
    <p:sldId id="328" r:id="rId62"/>
    <p:sldId id="264" r:id="rId63"/>
    <p:sldId id="265" r:id="rId64"/>
    <p:sldId id="329" r:id="rId65"/>
    <p:sldId id="271" r:id="rId66"/>
    <p:sldId id="272" r:id="rId67"/>
    <p:sldId id="273" r:id="rId68"/>
    <p:sldId id="274" r:id="rId69"/>
    <p:sldId id="268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53" autoAdjust="0"/>
    <p:restoredTop sz="94660"/>
  </p:normalViewPr>
  <p:slideViewPr>
    <p:cSldViewPr snapToGrid="0">
      <p:cViewPr varScale="1">
        <p:scale>
          <a:sx n="84" d="100"/>
          <a:sy n="84" d="100"/>
        </p:scale>
        <p:origin x="2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30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90DEF-B49A-4C32-BF69-0FB0639AEFC4}" type="datetimeFigureOut">
              <a:rPr lang="en-CA" smtClean="0"/>
              <a:t>2018-02-24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6408-908F-4CDD-BAC9-E252BF384E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7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9587-0A3B-401F-85FB-46260A575983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6766" y="6041362"/>
            <a:ext cx="4458179" cy="365125"/>
          </a:xfrm>
        </p:spPr>
        <p:txBody>
          <a:bodyPr/>
          <a:lstStyle/>
          <a:p>
            <a:r>
              <a:rPr lang="en-CA"/>
              <a:t>mwherman2000/neo-persistibleclasses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1A3C6-7FE6-457A-85FC-664908B0A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3" y="5697135"/>
            <a:ext cx="2160000" cy="9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D244-080B-460C-8F60-8E65D524A299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85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631D-E5F1-4449-B6ED-9EF1B3EBD18A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6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37E02-2AF9-499D-B157-11F2F22F1C45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573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DD76-0B37-4A6D-80A1-EC877065A657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34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6438-1AA1-4E73-BBF9-909BBBF76FFB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602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07E4-56B6-4CB0-AA59-F509CE545F5F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211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E741-3E98-4980-9463-9FB5443DD763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46070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B572-7D6A-4729-9980-46C8EF129D9A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446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2F0A0-8420-4666-B41F-D5F4B530C0B2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86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91D1-A347-49EE-A7B8-9C75DAE4D6E4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66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5343-FF9F-40A3-BB52-711026D482AE}" type="datetime1">
              <a:rPr lang="en-CA" smtClean="0"/>
              <a:t>2018-02-24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518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E8C34-065E-4E56-872D-505C4E5CA93E}" type="datetime1">
              <a:rPr lang="en-CA" smtClean="0"/>
              <a:t>2018-02-24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25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5651-6C00-4738-BA61-6CF4D0731406}" type="datetime1">
              <a:rPr lang="en-CA" smtClean="0"/>
              <a:t>2018-02-24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262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2B38-D073-41D6-B15B-6E23C00DE8B4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949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ED6F-C03C-4DA6-A37C-F9A3D5CB68DE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114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443319"/>
            <a:ext cx="8596668" cy="45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2A8BD-1974-4BDB-9D29-C6E07410120D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83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7C49-9E79-41DC-96A5-7659C7792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2020824"/>
            <a:ext cx="8677655" cy="2030012"/>
          </a:xfrm>
        </p:spPr>
        <p:txBody>
          <a:bodyPr/>
          <a:lstStyle/>
          <a:p>
            <a:pPr algn="ctr"/>
            <a:r>
              <a:rPr lang="en-US" dirty="0"/>
              <a:t>NEO Persistable Classes 1.0</a:t>
            </a:r>
            <a:br>
              <a:rPr lang="en-US" dirty="0"/>
            </a:br>
            <a:br>
              <a:rPr lang="en-US" sz="2400" dirty="0"/>
            </a:br>
            <a:r>
              <a:rPr lang="en-US" sz="2400" dirty="0"/>
              <a:t>An Efficient Object-Oriented Framework for</a:t>
            </a:r>
            <a:br>
              <a:rPr lang="en-US" sz="2400" dirty="0"/>
            </a:br>
            <a:r>
              <a:rPr lang="en-US" sz="2400" dirty="0"/>
              <a:t>C#.NEO Smart Contract Development</a:t>
            </a:r>
            <a:endParaRPr lang="en-CA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86B74-AA94-4119-B968-B82EE757F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44609"/>
            <a:ext cx="7766936" cy="1096899"/>
          </a:xfrm>
        </p:spPr>
        <p:txBody>
          <a:bodyPr>
            <a:normAutofit lnSpcReduction="10000"/>
          </a:bodyPr>
          <a:lstStyle/>
          <a:p>
            <a:pPr algn="ctr"/>
            <a:r>
              <a:rPr lang="en-CA" dirty="0"/>
              <a:t>Michael Herman</a:t>
            </a:r>
          </a:p>
          <a:p>
            <a:pPr algn="ctr"/>
            <a:r>
              <a:rPr lang="en-CA" dirty="0"/>
              <a:t>https://github.com/mwherman2000/neo-persistibleclasses</a:t>
            </a:r>
          </a:p>
          <a:p>
            <a:pPr algn="ctr"/>
            <a:r>
              <a:rPr lang="en-CA" dirty="0"/>
              <a:t>neotoronto@outlook.com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294D63-8967-4860-95EA-6F2F85139696}"/>
              </a:ext>
            </a:extLst>
          </p:cNvPr>
          <p:cNvSpPr/>
          <p:nvPr/>
        </p:nvSpPr>
        <p:spPr>
          <a:xfrm>
            <a:off x="0" y="570161"/>
            <a:ext cx="1073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dirty="0">
                <a:solidFill>
                  <a:srgbClr val="00B0F0"/>
                </a:solidFill>
              </a:rPr>
              <a:t>NEO Community Bluepaper</a:t>
            </a:r>
          </a:p>
        </p:txBody>
      </p:sp>
    </p:spTree>
    <p:extLst>
      <p:ext uri="{BB962C8B-B14F-4D97-AF65-F5344CB8AC3E}">
        <p14:creationId xmlns:p14="http://schemas.microsoft.com/office/powerpoint/2010/main" val="3512461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805539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NPC Level 0 Fields Only</a:t>
            </a:r>
            <a:endParaRPr lang="en-CA" dirty="0"/>
          </a:p>
          <a:p>
            <a:pPr lvl="0"/>
            <a:r>
              <a:rPr lang="en-US" dirty="0"/>
              <a:t>NPC Level 1 Managed</a:t>
            </a:r>
            <a:endParaRPr lang="en-CA" dirty="0"/>
          </a:p>
          <a:p>
            <a:pPr lvl="0"/>
            <a:r>
              <a:rPr lang="en-US" dirty="0"/>
              <a:t>NPC Level 2 Persistable</a:t>
            </a:r>
            <a:endParaRPr lang="en-CA" dirty="0"/>
          </a:p>
          <a:p>
            <a:pPr lvl="0"/>
            <a:r>
              <a:rPr lang="en-US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(Bury/Tombstone)</a:t>
            </a:r>
            <a:endParaRPr lang="en-CA" dirty="0"/>
          </a:p>
          <a:p>
            <a:pPr lvl="0"/>
            <a:r>
              <a:rPr lang="en-US" dirty="0"/>
              <a:t>NPC Level 4 Collectible</a:t>
            </a:r>
            <a:endParaRPr lang="en-CA" dirty="0"/>
          </a:p>
          <a:p>
            <a:pPr lvl="0"/>
            <a:r>
              <a:rPr lang="en-US" dirty="0"/>
              <a:t>NPC Level 5 Extendible (Roadmap)</a:t>
            </a:r>
            <a:endParaRPr lang="en-CA" dirty="0"/>
          </a:p>
          <a:p>
            <a:pPr lvl="0"/>
            <a:r>
              <a:rPr lang="en-US" dirty="0"/>
              <a:t>NPC Level 6 Authorized (Roadmap)</a:t>
            </a:r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24272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NPC Level 0 Fields Only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0381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460700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*all*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Trace(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params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Neo.SmartContract.Framework.Services.Neo.Runtime.Notify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835387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NULL, INIT, SET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4259575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0617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Accessors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79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		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11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6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68019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405194" cy="5249911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2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Persistible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NULL, INIT, SET,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PUTTED, GETTED, MISSING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109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Purpose</a:t>
            </a:r>
          </a:p>
          <a:p>
            <a:pPr>
              <a:buFont typeface="+mj-lt"/>
              <a:buAutoNum type="arabicPeriod"/>
            </a:pPr>
            <a:r>
              <a:rPr lang="en-US" dirty="0"/>
              <a:t>Scenario</a:t>
            </a:r>
          </a:p>
          <a:p>
            <a:pPr>
              <a:buFont typeface="+mj-lt"/>
              <a:buAutoNum type="arabicPeriod"/>
            </a:pPr>
            <a:r>
              <a:rPr lang="en-US" dirty="0"/>
              <a:t>Problem</a:t>
            </a:r>
          </a:p>
          <a:p>
            <a:pPr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>
              <a:buFont typeface="+mj-lt"/>
              <a:buAutoNum type="arabicPeriod"/>
            </a:pPr>
            <a:r>
              <a:rPr lang="en-US" dirty="0"/>
              <a:t>Options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Code Solution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Test Results</a:t>
            </a:r>
          </a:p>
          <a:p>
            <a:pPr>
              <a:buFont typeface="+mj-lt"/>
              <a:buAutoNum type="arabicPeriod"/>
            </a:pPr>
            <a:r>
              <a:rPr lang="en-US" dirty="0"/>
              <a:t>Roadmap</a:t>
            </a:r>
          </a:p>
          <a:p>
            <a:pPr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>
              <a:buFont typeface="+mj-lt"/>
              <a:buAutoNum type="arabicPeriod"/>
            </a:pPr>
            <a:r>
              <a:rPr lang="en-US" dirty="0"/>
              <a:t>Appendix A - NEO Blockchain Architecture Reference Model (ARM)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70119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24076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2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Persistible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Accessors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2451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Class name and property names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"Point"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_sX = </a:t>
            </a:r>
            <a:r>
              <a:rPr lang="nb-NO" b="1" dirty="0">
                <a:solidFill>
                  <a:srgbClr val="A31515"/>
                </a:solidFill>
                <a:latin typeface="Consolas" panose="020B0609020204030204" pitchFamily="49" charset="0"/>
              </a:rPr>
              <a:t>"X"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sSTA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"_STA"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"_EXT"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sSTA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Internal fields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classKeyTag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"/#"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"."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889687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 =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99987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600" b="1" dirty="0"/>
          </a:p>
        </p:txBody>
      </p:sp>
    </p:spTree>
    <p:extLst>
      <p:ext uri="{BB962C8B-B14F-4D97-AF65-F5344CB8AC3E}">
        <p14:creationId xmlns:p14="http://schemas.microsoft.com/office/powerpoint/2010/main" val="660425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1745E-983D-494E-8F76-5D7B9024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10367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Persistable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IsMissing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Missing()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"Missing().p"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935376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405194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Put(Point p,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NeoEntityModel.EntityState.PUTTED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p._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"Put(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bkey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r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996751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88721"/>
            <a:ext cx="11514666" cy="56692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Get(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	   	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</a:t>
            </a:r>
            <a:r>
              <a:rPr lang="en-US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e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lse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p =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y;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NeoEntityModel.EntityState.GETTED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/* OVERRIDE */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"Get(kb).p"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494379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88721"/>
            <a:ext cx="11514666" cy="56692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Get(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	   	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</a:t>
            </a:r>
            <a:r>
              <a:rPr lang="en-US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e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lse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p =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y;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NeoEntityModel.EntityState.GETTED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/* OVERRIDE */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"Get(kb).p"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37332482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24076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3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Deletable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SET, PUTTED, GETTED, MISSING,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TOMBSTONED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956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9C1B-89D2-4BAC-89D4-55B289F3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0. Key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8415B-063D-4358-8E0D-67B278B71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C#.MS</a:t>
            </a:r>
          </a:p>
          <a:p>
            <a:pPr lvl="1"/>
            <a:r>
              <a:rPr lang="en-CA" dirty="0"/>
              <a:t>Version of C# supported natively by the C# compiler in Visual Studio 2017 (C# 6.0)</a:t>
            </a:r>
          </a:p>
          <a:p>
            <a:r>
              <a:rPr lang="en-CA" dirty="0"/>
              <a:t>C#.NEO</a:t>
            </a:r>
          </a:p>
          <a:p>
            <a:pPr lvl="1"/>
            <a:r>
              <a:rPr lang="en-CA" dirty="0"/>
              <a:t>Subset of C#.MS supported by the NEO neon.exe transcompiler (as of January 2018)</a:t>
            </a:r>
          </a:p>
          <a:p>
            <a:r>
              <a:rPr lang="en-CA" dirty="0"/>
              <a:t>NPC</a:t>
            </a:r>
          </a:p>
          <a:p>
            <a:pPr lvl="1"/>
            <a:r>
              <a:rPr lang="en-CA" dirty="0"/>
              <a:t>NEO </a:t>
            </a:r>
            <a:r>
              <a:rPr lang="en-CA" dirty="0" err="1"/>
              <a:t>Persistible</a:t>
            </a:r>
            <a:r>
              <a:rPr lang="en-CA" dirty="0"/>
              <a:t> Class Framework</a:t>
            </a:r>
          </a:p>
          <a:p>
            <a:r>
              <a:rPr lang="en-CA" dirty="0" err="1"/>
              <a:t>NeoVersionedAppUser</a:t>
            </a:r>
            <a:r>
              <a:rPr lang="en-CA" dirty="0"/>
              <a:t> (UVA)</a:t>
            </a:r>
          </a:p>
          <a:p>
            <a:pPr lvl="1"/>
            <a:r>
              <a:rPr lang="en-CA" dirty="0"/>
              <a:t>NEO Versioned App User objects used to create </a:t>
            </a:r>
            <a:r>
              <a:rPr lang="en-CA" dirty="0" err="1"/>
              <a:t>NeoStorageKeys</a:t>
            </a:r>
            <a:endParaRPr lang="en-CA" dirty="0"/>
          </a:p>
          <a:p>
            <a:r>
              <a:rPr lang="en-CA" dirty="0" err="1"/>
              <a:t>NeoStorageKeys</a:t>
            </a:r>
            <a:r>
              <a:rPr lang="en-CA"/>
              <a:t> (NSK)</a:t>
            </a:r>
            <a:endParaRPr lang="en-CA" dirty="0"/>
          </a:p>
          <a:p>
            <a:pPr lvl="1"/>
            <a:r>
              <a:rPr lang="en-CA" dirty="0"/>
              <a:t>NEO Storage Keys used to implement NPC Level 4 Collectible NPC classes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C3B93-5406-483F-A887-7488FE6A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978216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321"/>
            <a:ext cx="11191578" cy="54406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chemeClr val="tx1"/>
                </a:solidFill>
                <a:latin typeface="Consolas" panose="020B0609020204030204" pitchFamily="49" charset="0"/>
              </a:rPr>
              <a:t>...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	// Persistable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IsMissing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Missing()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"Missing().p"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55128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321"/>
            <a:ext cx="11191578" cy="54406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chemeClr val="tx1"/>
                </a:solidFill>
                <a:latin typeface="Consolas" panose="020B0609020204030204" pitchFamily="49" charset="0"/>
              </a:rPr>
              <a:t>...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Deletable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IsBuried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NeoEntityModel.EntityState.TOMBSTONED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Tombstone()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NeoEntityModel.EntityState.TOMBSTONED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"Tombstone().p"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536953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1016"/>
            <a:ext cx="11514666" cy="558698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Bury(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"Bury(kb).</a:t>
            </a:r>
            <a:r>
              <a:rPr lang="en-CA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 - bury it</a:t>
            </a:r>
            <a:endParaRPr lang="en-US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p =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Point.Tombstone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p._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"Bury(kb).p"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 </a:t>
            </a:r>
            <a:r>
              <a:rPr lang="en-US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return Point p to signal if key is Missing or bad key</a:t>
            </a:r>
            <a:endParaRPr lang="en-US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3159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4 Collectible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SET, PUTTED, GETTED, MISSING, TOMBSTONED, NOTAUTHORIZED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Future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NullScriptHash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ToScriptHash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NullByteArray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6456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_app;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_major;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_minor;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  <a:endParaRPr lang="en-CA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742708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75657"/>
            <a:ext cx="11514666" cy="568234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SetAppName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GetAppNameAsByteArray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SetAppName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value.AsByteArray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GetAppNameAsString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app.AsString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SetMajor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GetMajor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SetMinor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GetMinor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SetBuild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GetBuild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app,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major,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minor,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build,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app;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major;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minor;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major,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minor,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build,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major;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minor;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782948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_app;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_major;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_minor;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_index;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  <a:endParaRPr lang="en-CA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566135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New(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NeoVersionedAppUser.IsNull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NeoVersionedAppUser.GetAppNameAsByteArray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NeoVersionedAppUser.GetMajor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NeoVersionedAppUser.GetMinor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NeoVersionedAppUser.GetBuild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._index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fr-FR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vau,bc</a:t>
            </a:r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)"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902161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bLeftBrace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"{"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bRightBrace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"}"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"="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";"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"a"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"M"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major version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"m"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minor version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_bb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"b"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build number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     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"u"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User script hash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Class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_bi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Index value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_bf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"f"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Field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Neo.SmartContract.ContractParameterType.Integer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bUserScriptHashType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172711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StorageKey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5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index,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n-NO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LogExt(</a:t>
            </a:r>
            <a:r>
              <a:rPr lang="nn-NO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"StorageKey(nsk,i,fb).nsk"</a:t>
            </a:r>
            <a:r>
              <a:rPr lang="nn-NO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nsk);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bLeftBrace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._app).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 						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_bb).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bUserScriptHashType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sz="15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_bi).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)(index)).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_bf).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bRightBrace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StorageKey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bkey$BSK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500" b="1" dirty="0"/>
          </a:p>
        </p:txBody>
      </p:sp>
    </p:spTree>
    <p:extLst>
      <p:ext uri="{BB962C8B-B14F-4D97-AF65-F5344CB8AC3E}">
        <p14:creationId xmlns:p14="http://schemas.microsoft.com/office/powerpoint/2010/main" val="4185043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purpose of this presentation is to explain the key drivers for the NEO </a:t>
            </a:r>
            <a:r>
              <a:rPr lang="en-CA" dirty="0" err="1"/>
              <a:t>Persistible</a:t>
            </a:r>
            <a:r>
              <a:rPr lang="en-CA" dirty="0"/>
              <a:t> Class Framework 1.0 (NPC) as well as a range of design and implementation details including:</a:t>
            </a:r>
          </a:p>
          <a:p>
            <a:pPr lvl="1"/>
            <a:r>
              <a:rPr lang="en-CA" dirty="0"/>
              <a:t>A fairly complete description of C#.NEO, the subset of C#.MS (C# 6.0) supported by neon.exe, the C# to NEO byte code transcompiler</a:t>
            </a:r>
          </a:p>
          <a:p>
            <a:pPr lvl="1"/>
            <a:r>
              <a:rPr lang="en-CA" dirty="0"/>
              <a:t>Strategies and options for supporting the object programming capabilities found in C#.MS but not supported in C#.NEO</a:t>
            </a:r>
          </a:p>
          <a:p>
            <a:pPr lvl="1"/>
            <a:r>
              <a:rPr lang="en-CA" dirty="0"/>
              <a:t>Basic guidance to smart contract development using C#.NEO</a:t>
            </a:r>
          </a:p>
          <a:p>
            <a:pPr lvl="1"/>
            <a:r>
              <a:rPr lang="en-CA" dirty="0" err="1"/>
              <a:t>NPCdApp</a:t>
            </a:r>
            <a:r>
              <a:rPr lang="en-CA" dirty="0"/>
              <a:t>, the initial reference implementation for the NEO </a:t>
            </a:r>
            <a:r>
              <a:rPr lang="en-CA" dirty="0" err="1"/>
              <a:t>Persistible</a:t>
            </a:r>
            <a:r>
              <a:rPr lang="en-CA" dirty="0"/>
              <a:t> Class Framework</a:t>
            </a:r>
          </a:p>
          <a:p>
            <a:pPr lvl="1"/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67772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118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Point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BuryElement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index)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NeoVersionedAppUser.IsNull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Point.Null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 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NeoStorageKey.New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"Point"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"Bury(</a:t>
            </a:r>
            <a:r>
              <a:rPr lang="en-CA" sz="1300" dirty="0" err="1">
                <a:solidFill>
                  <a:srgbClr val="A31515"/>
                </a:solidFill>
                <a:latin typeface="Consolas" panose="020B0609020204030204" pitchFamily="49" charset="0"/>
              </a:rPr>
              <a:t>vau,index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).</a:t>
            </a:r>
            <a:r>
              <a:rPr lang="en-CA" sz="1300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 - bury it</a:t>
            </a:r>
            <a:endParaRPr lang="en-US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= 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Point.Tombstone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								p._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								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p._extension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LogExt(</a:t>
            </a:r>
            <a:r>
              <a:rPr lang="sv-SE" sz="1300" dirty="0">
                <a:solidFill>
                  <a:srgbClr val="A31515"/>
                </a:solidFill>
                <a:latin typeface="Consolas" panose="020B0609020204030204" pitchFamily="49" charset="0"/>
              </a:rPr>
              <a:t>"Bury(vau,i).p"</a:t>
            </a:r>
            <a:r>
              <a:rPr lang="sv-SE" sz="13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300" dirty="0"/>
          </a:p>
        </p:txBody>
      </p:sp>
    </p:spTree>
    <p:extLst>
      <p:ext uri="{BB962C8B-B14F-4D97-AF65-F5344CB8AC3E}">
        <p14:creationId xmlns:p14="http://schemas.microsoft.com/office/powerpoint/2010/main" val="389282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7. 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Test1()</a:t>
            </a:r>
          </a:p>
          <a:p>
            <a:pPr lvl="1"/>
            <a:r>
              <a:rPr lang="en-US" dirty="0"/>
              <a:t>Dump miscellaneous variables to the log</a:t>
            </a:r>
            <a:endParaRPr lang="en-CA" dirty="0"/>
          </a:p>
          <a:p>
            <a:r>
              <a:rPr lang="en-CA" dirty="0"/>
              <a:t>Test2()</a:t>
            </a:r>
          </a:p>
          <a:p>
            <a:pPr lvl="1"/>
            <a:r>
              <a:rPr lang="en-US" dirty="0"/>
              <a:t>NPC Level 1 test cases: Create 3 Points and a line. Add two Points. Log the results.</a:t>
            </a:r>
            <a:endParaRPr lang="en-CA" dirty="0"/>
          </a:p>
          <a:p>
            <a:r>
              <a:rPr lang="en-CA" dirty="0"/>
              <a:t>Test3()</a:t>
            </a:r>
          </a:p>
          <a:p>
            <a:pPr lvl="1"/>
            <a:r>
              <a:rPr lang="en-US" dirty="0"/>
              <a:t>NPC Level 2/3 test cases: Create 3 Points and test NPC Level 3 entity persistence. Log the results.</a:t>
            </a:r>
            <a:endParaRPr lang="en-CA" dirty="0"/>
          </a:p>
          <a:p>
            <a:r>
              <a:rPr lang="en-CA" dirty="0"/>
              <a:t>Test4()</a:t>
            </a:r>
          </a:p>
          <a:p>
            <a:pPr lvl="1"/>
            <a:r>
              <a:rPr lang="en-US" dirty="0"/>
              <a:t>NPC Level 2/3 test cases: Test </a:t>
            </a:r>
            <a:r>
              <a:rPr lang="en-US" dirty="0" err="1"/>
              <a:t>IsNull</a:t>
            </a:r>
            <a:r>
              <a:rPr lang="en-US" dirty="0"/>
              <a:t>(), </a:t>
            </a:r>
            <a:r>
              <a:rPr lang="en-US" dirty="0" err="1"/>
              <a:t>IsMissing</a:t>
            </a:r>
            <a:r>
              <a:rPr lang="en-US" dirty="0"/>
              <a:t>() and </a:t>
            </a:r>
            <a:r>
              <a:rPr lang="en-US" dirty="0" err="1"/>
              <a:t>IsExtended</a:t>
            </a:r>
            <a:r>
              <a:rPr lang="en-US" dirty="0"/>
              <a:t>(). Log the results.</a:t>
            </a:r>
          </a:p>
          <a:p>
            <a:r>
              <a:rPr lang="en-CA" dirty="0"/>
              <a:t>Test5()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results.</a:t>
            </a:r>
            <a:endParaRPr lang="en-CA" dirty="0"/>
          </a:p>
          <a:p>
            <a:r>
              <a:rPr lang="en-CA" dirty="0"/>
              <a:t>Test6()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0025407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5B096-221F-4C65-A4AC-FCCCCAF4F4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270000"/>
            <a:ext cx="987133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4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CFCD0-5D5C-4166-B422-4FA3096D2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06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16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4105E-2E73-4555-82CC-0AB66AB1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54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96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C429-E0F2-4531-8ABD-3D78C9503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8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56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028E5-EF49-47ED-9B93-4056156A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50254"/>
            <a:ext cx="6120000" cy="5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98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7663B-D75B-4917-B486-B4C149CA0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14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Developers on the NEO Blockchain platform have a variety of language, tools, </a:t>
            </a:r>
            <a:r>
              <a:rPr lang="en-CA" dirty="0" err="1"/>
              <a:t>privatenet</a:t>
            </a:r>
            <a:r>
              <a:rPr lang="en-CA" dirty="0"/>
              <a:t> and </a:t>
            </a:r>
            <a:r>
              <a:rPr lang="en-CA" dirty="0" err="1"/>
              <a:t>testnet</a:t>
            </a:r>
            <a:r>
              <a:rPr lang="en-CA" dirty="0"/>
              <a:t> environments as well other technology options to consider for developing smart contracts</a:t>
            </a:r>
          </a:p>
          <a:p>
            <a:r>
              <a:rPr lang="en-CA" dirty="0"/>
              <a:t>Language options </a:t>
            </a:r>
            <a:r>
              <a:rPr lang="en-CA" dirty="0" err="1"/>
              <a:t>incude</a:t>
            </a:r>
            <a:r>
              <a:rPr lang="en-CA" dirty="0"/>
              <a:t>:</a:t>
            </a:r>
          </a:p>
          <a:p>
            <a:pPr lvl="1"/>
            <a:r>
              <a:rPr lang="en-CA" dirty="0"/>
              <a:t>C#.NEO</a:t>
            </a:r>
          </a:p>
          <a:p>
            <a:pPr lvl="1"/>
            <a:r>
              <a:rPr lang="en-CA" dirty="0"/>
              <a:t>Python</a:t>
            </a:r>
          </a:p>
          <a:p>
            <a:pPr lvl="1"/>
            <a:r>
              <a:rPr lang="en-CA" dirty="0"/>
              <a:t>Java</a:t>
            </a:r>
          </a:p>
          <a:p>
            <a:pPr lvl="1"/>
            <a:r>
              <a:rPr lang="en-CA" dirty="0"/>
              <a:t>and others</a:t>
            </a:r>
          </a:p>
          <a:p>
            <a:r>
              <a:rPr lang="en-CA" dirty="0"/>
              <a:t>As a scenario, this document specifically targets C#.NEO smart contract development using Visual Studio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943477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8D23-39EE-4702-8BEC-C5413708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D0D87-94EB-4262-A422-8A690CCF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763AA-36E9-4680-AC54-A3AB24BB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4056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64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35B7B-C04C-4DB7-9EF6-E81AFC22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270000"/>
            <a:ext cx="1090140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A39E1-F212-46E1-AE85-572A3CED0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237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2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BB354-C64D-4227-8D23-55457E83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9999"/>
            <a:ext cx="677956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28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2CD91-5A1B-4381-9CCC-445258C91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880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9F282-15FC-45E7-A1A4-74C74EF6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75994"/>
            <a:ext cx="87915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42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5616E-EC3F-4F27-BCF5-5C5BA03D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9999"/>
            <a:ext cx="8504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33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 (con’t)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EBF62-2745-45DD-B52B-9F59A16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1270000"/>
            <a:ext cx="716087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08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FB6B7-E684-4AC6-B365-F4AE1CAD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8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3D1790-7A28-42AE-AB42-FE4C076C3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951" y="235094"/>
            <a:ext cx="4698645" cy="32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 (con’t)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20417"/>
            <a:ext cx="9585462" cy="5423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The diagram depicts a typical NEO development environment.</a:t>
            </a:r>
            <a:br>
              <a:rPr lang="en-CA" dirty="0"/>
            </a:br>
            <a:endParaRPr lang="en-CA" dirty="0"/>
          </a:p>
          <a:p>
            <a:r>
              <a:rPr lang="en-CA" dirty="0"/>
              <a:t>Developers develop their smart contract’s code using their </a:t>
            </a:r>
            <a:br>
              <a:rPr lang="en-CA" dirty="0"/>
            </a:br>
            <a:r>
              <a:rPr lang="en-CA" dirty="0"/>
              <a:t>favorite IDE and high-level programming language (HLL) </a:t>
            </a:r>
            <a:br>
              <a:rPr lang="en-CA" dirty="0"/>
            </a:br>
            <a:r>
              <a:rPr lang="en-CA" dirty="0"/>
              <a:t>(e.g. C#.MS)</a:t>
            </a:r>
          </a:p>
          <a:p>
            <a:r>
              <a:rPr lang="en-CA" dirty="0"/>
              <a:t>The IDE’s integrated compiler compiles the HLL source into</a:t>
            </a:r>
            <a:br>
              <a:rPr lang="en-CA" dirty="0"/>
            </a:br>
            <a:r>
              <a:rPr lang="en-CA" dirty="0"/>
              <a:t>intermediate code (IL) (e.g. Microsoft Intermediate Language)</a:t>
            </a:r>
          </a:p>
          <a:p>
            <a:r>
              <a:rPr lang="en-CA" dirty="0"/>
              <a:t>A transcompiler then translates the IL into byte code that is executable by the NEO VM (e.g. NEO VM byte code script files)</a:t>
            </a:r>
          </a:p>
          <a:p>
            <a:r>
              <a:rPr lang="en-CA" dirty="0"/>
              <a:t>A debugger may be used to execute the VM byte code script off-chain using a VM emulator</a:t>
            </a:r>
          </a:p>
          <a:p>
            <a:r>
              <a:rPr lang="en-CA" dirty="0"/>
              <a:t>An on-chain deployment and testing tool may be used to further test and validate the smart contract’s implementation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F61486-D3A9-415F-84EB-37007224E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2197326"/>
            <a:ext cx="274344" cy="274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4338EC-93DE-4595-8A3C-768DFAEAC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3141231"/>
            <a:ext cx="274344" cy="2743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E74D92-9B13-446F-B1E2-EB0ACF6E2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3873542"/>
            <a:ext cx="274344" cy="274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1D4EC5-2792-4029-B6C7-9A19FAC4E2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4531452"/>
            <a:ext cx="274344" cy="2743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406AF9F-E029-423D-A8B3-BD1A70A80D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50" y="5189362"/>
            <a:ext cx="274344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609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2C50-999B-4D96-A4FB-7965848E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Results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758E7-EE7C-490C-8DAA-EFD70209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747A-6E15-4C31-9263-22B74FA4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85881"/>
            <a:ext cx="687945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17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r>
              <a:rPr lang="en-CA" dirty="0"/>
              <a:t>Automatic Code Generation</a:t>
            </a:r>
          </a:p>
          <a:p>
            <a:pPr lvl="1"/>
            <a:r>
              <a:rPr lang="en-CA" dirty="0"/>
              <a:t>In NPC 1.0, Point() was </a:t>
            </a:r>
            <a:r>
              <a:rPr lang="en-CA" dirty="0" err="1"/>
              <a:t>handcoded</a:t>
            </a:r>
            <a:r>
              <a:rPr lang="en-CA" dirty="0"/>
              <a:t> for each NPC Level but with an eye to being automatically generated in the future</a:t>
            </a:r>
          </a:p>
          <a:p>
            <a:r>
              <a:rPr lang="en-CA" dirty="0"/>
              <a:t>Add support for </a:t>
            </a:r>
            <a:r>
              <a:rPr lang="en-CA" dirty="0" err="1"/>
              <a:t>Storage.Delete</a:t>
            </a:r>
            <a:r>
              <a:rPr lang="en-CA" dirty="0"/>
              <a:t>()</a:t>
            </a:r>
          </a:p>
          <a:p>
            <a:pPr lvl="1"/>
            <a:r>
              <a:rPr lang="en-CA" dirty="0"/>
              <a:t>Simply overlooked in NPC 1.0</a:t>
            </a:r>
          </a:p>
          <a:p>
            <a:r>
              <a:rPr lang="en-CA" dirty="0"/>
              <a:t>Level 5 Extendible</a:t>
            </a:r>
          </a:p>
          <a:p>
            <a:pPr lvl="1"/>
            <a:r>
              <a:rPr lang="en-CA" dirty="0"/>
              <a:t>Support entity extension capabilities for existing entities living in deployed smart contracts</a:t>
            </a:r>
          </a:p>
          <a:p>
            <a:r>
              <a:rPr lang="en-CA" dirty="0"/>
              <a:t>Level 6 Authorized</a:t>
            </a:r>
          </a:p>
          <a:p>
            <a:pPr lvl="1"/>
            <a:r>
              <a:rPr lang="en-CA" dirty="0"/>
              <a:t>Support for </a:t>
            </a:r>
            <a:r>
              <a:rPr lang="en-US" dirty="0"/>
              <a:t>to support authenticated and role-based authorization to entities you create (and others create)</a:t>
            </a:r>
            <a:endParaRPr lang="en-CA" dirty="0"/>
          </a:p>
          <a:p>
            <a:r>
              <a:rPr lang="en-CA" dirty="0"/>
              <a:t>Level 7 Optimized</a:t>
            </a:r>
          </a:p>
          <a:p>
            <a:pPr lvl="1"/>
            <a:r>
              <a:rPr lang="en-CA" dirty="0"/>
              <a:t>Key space optimizations starting with </a:t>
            </a:r>
            <a:r>
              <a:rPr lang="en-CA" dirty="0" err="1"/>
              <a:t>NeoStorageKey</a:t>
            </a:r>
            <a:r>
              <a:rPr lang="en-CA" dirty="0"/>
              <a:t> compression</a:t>
            </a:r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80620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Automatic Code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359639"/>
          </a:xfrm>
        </p:spPr>
        <p:txBody>
          <a:bodyPr>
            <a:normAutofit/>
          </a:bodyPr>
          <a:lstStyle/>
          <a:p>
            <a:r>
              <a:rPr lang="en-CA" dirty="0"/>
              <a:t>NPC Compiler (npcc.exe)</a:t>
            </a:r>
          </a:p>
          <a:p>
            <a:r>
              <a:rPr lang="en-CA" dirty="0"/>
              <a:t>Compile .</a:t>
            </a:r>
            <a:r>
              <a:rPr lang="en-CA" dirty="0" err="1"/>
              <a:t>cs</a:t>
            </a:r>
            <a:r>
              <a:rPr lang="en-CA" dirty="0"/>
              <a:t> file something like the following into a DLL</a:t>
            </a:r>
          </a:p>
          <a:p>
            <a:r>
              <a:rPr lang="en-CA" dirty="0"/>
              <a:t>Then pass the DLL plus NPC Level of persistence support you need to npcc.exe and a new expanded .</a:t>
            </a:r>
            <a:r>
              <a:rPr lang="en-CA" dirty="0" err="1"/>
              <a:t>cs</a:t>
            </a:r>
            <a:r>
              <a:rPr lang="en-CA" dirty="0"/>
              <a:t> file is created.</a:t>
            </a:r>
          </a:p>
          <a:p>
            <a:pPr marL="400050" lvl="1" indent="0">
              <a:spcBef>
                <a:spcPts val="0"/>
              </a:spcBef>
              <a:buNone/>
            </a:pPr>
            <a:br>
              <a:rPr lang="en-CA" dirty="0"/>
            </a:b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NeoPesistenceClasses0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0 - Basic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Support for ___</a:t>
            </a:r>
            <a:r>
              <a:rPr lang="en-CA" dirty="0" err="1"/>
              <a:t>npcconfig</a:t>
            </a:r>
            <a:r>
              <a:rPr lang="en-CA" dirty="0"/>
              <a:t> class for </a:t>
            </a:r>
            <a:r>
              <a:rPr lang="en-CA" dirty="0" err="1"/>
              <a:t>emmbedded</a:t>
            </a:r>
            <a:r>
              <a:rPr lang="en-CA" dirty="0"/>
              <a:t> </a:t>
            </a:r>
            <a:r>
              <a:rPr lang="en-CA" dirty="0" err="1"/>
              <a:t>npcc</a:t>
            </a:r>
            <a:r>
              <a:rPr lang="en-CA" dirty="0"/>
              <a:t> configuration parameters (e.g. NPC Level)</a:t>
            </a:r>
          </a:p>
          <a:p>
            <a:r>
              <a:rPr lang="en-CA" dirty="0"/>
              <a:t>Investigate support for partial classes in C#.NET</a:t>
            </a:r>
          </a:p>
        </p:txBody>
      </p:sp>
    </p:spTree>
    <p:extLst>
      <p:ext uri="{BB962C8B-B14F-4D97-AF65-F5344CB8AC3E}">
        <p14:creationId xmlns:p14="http://schemas.microsoft.com/office/powerpoint/2010/main" val="35691580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9.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TODO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9666975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BDDE-F1CE-4E1A-ADB9-9ADDCEC5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Appendicies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C3F8A-5AC1-4213-A679-F39312D19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BFDE0-4ECA-4836-9EFA-FC60AD88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41364596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 fontScale="90000"/>
          </a:bodyPr>
          <a:lstStyle/>
          <a:p>
            <a:r>
              <a:rPr lang="en-US"/>
              <a:t>A - NEO </a:t>
            </a:r>
            <a:r>
              <a:rPr lang="en-US" dirty="0"/>
              <a:t>Blockchain Architecture Reference Model (ARM)</a:t>
            </a:r>
            <a:br>
              <a:rPr lang="en-CA" dirty="0"/>
            </a:b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4B787-DF45-4F55-886D-A7A290014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000000" cy="5059172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B74C3-AF66-4BAC-9C10-C994B8E3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0680642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US" dirty="0"/>
              <a:t>NEO Blockchain </a:t>
            </a:r>
            <a:r>
              <a:rPr lang="en-CA" dirty="0"/>
              <a:t>ARM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C2CDE4-B0B6-41F4-9114-3C23587A3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000000" cy="5062500"/>
          </a:xfrm>
        </p:spPr>
      </p:pic>
    </p:spTree>
    <p:extLst>
      <p:ext uri="{BB962C8B-B14F-4D97-AF65-F5344CB8AC3E}">
        <p14:creationId xmlns:p14="http://schemas.microsoft.com/office/powerpoint/2010/main" val="24071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CA" dirty="0"/>
              <a:t>NEO Developer Environment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60DC3-B9F0-4B95-BA0B-2CC9F0065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8AEAE-80BC-4C6A-995E-62A5FAECF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34353"/>
            <a:ext cx="69342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326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CA" dirty="0"/>
              <a:t>NEO Virtual Machine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EF0A50-DFE5-4E93-8EF4-0A7E852C4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5641116" cy="5400000"/>
          </a:xfrm>
        </p:spPr>
      </p:pic>
    </p:spTree>
    <p:extLst>
      <p:ext uri="{BB962C8B-B14F-4D97-AF65-F5344CB8AC3E}">
        <p14:creationId xmlns:p14="http://schemas.microsoft.com/office/powerpoint/2010/main" val="29359217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9604-7570-4AC9-87E8-80C05D09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B1BDB-9A6F-4852-84E8-029B5AEB6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neotoronto@outlook.com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F0792-E3E3-4DF3-86A1-72DF004E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9788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E72A3-69E6-42D3-8825-31B546A7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 (con’t)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BC6A7-8C71-42A6-9AF5-9D235D185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213335"/>
          </a:xfrm>
        </p:spPr>
        <p:txBody>
          <a:bodyPr>
            <a:normAutofit/>
          </a:bodyPr>
          <a:lstStyle/>
          <a:p>
            <a:r>
              <a:rPr lang="en-CA" dirty="0"/>
              <a:t>The NEO Development environment gains incredible value from leveraging the Microsoft .NET compiler stack but there is a significant challenge with this approach:</a:t>
            </a:r>
          </a:p>
          <a:p>
            <a:pPr lvl="1"/>
            <a:r>
              <a:rPr lang="en-US" dirty="0"/>
              <a:t>Visual Studio doesn't know anything the instruction set that the NEO VM supports</a:t>
            </a:r>
          </a:p>
          <a:p>
            <a:pPr lvl="1"/>
            <a:r>
              <a:rPr lang="en-US" dirty="0"/>
              <a:t>The C#.MS compiler implements the full C# 6.0 specification and knows how to generate MSIL (MS Intermediate Language) code (DLL assembly files) for the full C#.MS language</a:t>
            </a:r>
          </a:p>
          <a:p>
            <a:pPr lvl="1"/>
            <a:r>
              <a:rPr lang="en-US" dirty="0"/>
              <a:t>On the other hand, the C#.NEO compiler (neon.exe) only supports a subset of the MSIL patterns generated by the MS compiler.  </a:t>
            </a:r>
          </a:p>
          <a:p>
            <a:pPr lvl="1"/>
            <a:r>
              <a:rPr lang="en-US" dirty="0"/>
              <a:t>neon.exe reads MSIL files and transcompiles the logic into NEO byte code script files (.AVM files) and generates an error when an unsupported MSIL pattern is encountered</a:t>
            </a:r>
          </a:p>
          <a:p>
            <a:r>
              <a:rPr lang="en-US" dirty="0"/>
              <a:t>I call this subset of C#.MS that is ultimately </a:t>
            </a:r>
            <a:r>
              <a:rPr lang="en-US"/>
              <a:t>supported in the NEO VM: </a:t>
            </a:r>
            <a:r>
              <a:rPr lang="en-US" dirty="0"/>
              <a:t>C#.NEO</a:t>
            </a:r>
          </a:p>
          <a:p>
            <a:pPr lvl="1"/>
            <a:r>
              <a:rPr lang="en-US" dirty="0"/>
              <a:t>What are the supported patterns of MSIL that neon.exe supports?</a:t>
            </a:r>
          </a:p>
          <a:p>
            <a:pPr lvl="1"/>
            <a:r>
              <a:rPr lang="en-US" dirty="0"/>
              <a:t>What are the good/better/best patterns to 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E9FA6-DC3F-4A89-A3E0-2D0A12EC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2978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64693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51625258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2364</TotalTime>
  <Words>2407</Words>
  <Application>Microsoft Office PowerPoint</Application>
  <PresentationFormat>Widescreen</PresentationFormat>
  <Paragraphs>747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Consolas</vt:lpstr>
      <vt:lpstr>Trebuchet MS</vt:lpstr>
      <vt:lpstr>Wingdings 3</vt:lpstr>
      <vt:lpstr>Facet</vt:lpstr>
      <vt:lpstr>NEO Persistable Classes 1.0  An Efficient Object-Oriented Framework for C#.NEO Smart Contract Development</vt:lpstr>
      <vt:lpstr>Agenda</vt:lpstr>
      <vt:lpstr>0. Key Definitions</vt:lpstr>
      <vt:lpstr>1. Purpose</vt:lpstr>
      <vt:lpstr>2. Scenario</vt:lpstr>
      <vt:lpstr>2. Scenario (con’t)</vt:lpstr>
      <vt:lpstr>2. Scenario (con’t)</vt:lpstr>
      <vt:lpstr>3. Problem</vt:lpstr>
      <vt:lpstr>4. Analysis</vt:lpstr>
      <vt:lpstr>5. Options</vt:lpstr>
      <vt:lpstr>6. Solution</vt:lpstr>
      <vt:lpstr>NPC Level 0 Fields Only - Point</vt:lpstr>
      <vt:lpstr>NPC Level 1 Managed – NeoTrace</vt:lpstr>
      <vt:lpstr>NPC Level 1 Managed – NeoEntityModel</vt:lpstr>
      <vt:lpstr>NPC Level 1 Managed – Point </vt:lpstr>
      <vt:lpstr>NPC Level 1 Managed – Point (con’t) </vt:lpstr>
      <vt:lpstr>NPC Level 1 Managed – Point (con’t) </vt:lpstr>
      <vt:lpstr>NPC Level 1 Managed – Point (con’t) </vt:lpstr>
      <vt:lpstr>NPC Level 2 Persistable - NeoEntityModel</vt:lpstr>
      <vt:lpstr>NPC Level 2 Persistable – Point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3 Deletable - NeoEntityModel</vt:lpstr>
      <vt:lpstr>NPC Level 3 Deletable - Point</vt:lpstr>
      <vt:lpstr>NPC Level 3 Deletable – Point (con’t)</vt:lpstr>
      <vt:lpstr>NPC Level 3 Deletable – Point (con’t)</vt:lpstr>
      <vt:lpstr>NPC Level 4 Collectible - NeoEntityModel</vt:lpstr>
      <vt:lpstr>NPC Level 4 Collectible - NeoVersionedAppUser</vt:lpstr>
      <vt:lpstr>NPC Level 4 Collectible – NeoVersionedAppUser</vt:lpstr>
      <vt:lpstr>NPC Level 4 Collectible - NeoStorageKey</vt:lpstr>
      <vt:lpstr>NPC Level 4 Collectible – NeoStorageKey (con’t)</vt:lpstr>
      <vt:lpstr>NPC Level 4 Collectible – NeoStorageKey (con’t)</vt:lpstr>
      <vt:lpstr>NPC Level 4 Collectible – NeoStorageKey (con’t)</vt:lpstr>
      <vt:lpstr>NPC Level 4 Collectible - Point</vt:lpstr>
      <vt:lpstr>7. Test Results</vt:lpstr>
      <vt:lpstr>Test1() – Code</vt:lpstr>
      <vt:lpstr>Test1() – neo-gui Event Log</vt:lpstr>
      <vt:lpstr>Test1() – neo-debugger Storage Viewer</vt:lpstr>
      <vt:lpstr>Test2() – Code</vt:lpstr>
      <vt:lpstr>Test2() – neo-gui Event Log</vt:lpstr>
      <vt:lpstr>Test2() – neo-debugger Storage Viewer</vt:lpstr>
      <vt:lpstr>Test3() – Code</vt:lpstr>
      <vt:lpstr>Test3() – neo-gui Event Log</vt:lpstr>
      <vt:lpstr>Test3() – neo-debugger Storage Viewer</vt:lpstr>
      <vt:lpstr>Test4() – Code</vt:lpstr>
      <vt:lpstr>Test4() – neo-gui Event Log</vt:lpstr>
      <vt:lpstr>Test4() – neo-debugger Storage Viewer</vt:lpstr>
      <vt:lpstr>Test5() – Code</vt:lpstr>
      <vt:lpstr>Test5() – neo-gui Event Log</vt:lpstr>
      <vt:lpstr>Test5() – neo-debugger Storage Viewer</vt:lpstr>
      <vt:lpstr>Test6() – Code</vt:lpstr>
      <vt:lpstr>Test6() – Code (con’t)</vt:lpstr>
      <vt:lpstr>Test6() – neo-gui Event Log</vt:lpstr>
      <vt:lpstr>Test6() Results – neo-debugger Storage Viewer</vt:lpstr>
      <vt:lpstr>8. Roadmap</vt:lpstr>
      <vt:lpstr>Roadmap: Automatic Code Generation</vt:lpstr>
      <vt:lpstr>9. Summary</vt:lpstr>
      <vt:lpstr>Appendicies</vt:lpstr>
      <vt:lpstr>A - NEO Blockchain Architecture Reference Model (ARM) </vt:lpstr>
      <vt:lpstr>NEO Blockchain ARM</vt:lpstr>
      <vt:lpstr>NEO Developer Environment</vt:lpstr>
      <vt:lpstr>NEO Virtual Machine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NEO Accounts and Addresses</dc:title>
  <dc:creator>Michael Herman</dc:creator>
  <cp:lastModifiedBy>Michael Herman</cp:lastModifiedBy>
  <cp:revision>92</cp:revision>
  <dcterms:created xsi:type="dcterms:W3CDTF">2018-02-17T03:03:23Z</dcterms:created>
  <dcterms:modified xsi:type="dcterms:W3CDTF">2018-02-25T00:50:38Z</dcterms:modified>
</cp:coreProperties>
</file>